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81" r:id="rId9"/>
    <p:sldId id="282" r:id="rId10"/>
    <p:sldId id="283" r:id="rId11"/>
    <p:sldId id="268" r:id="rId12"/>
    <p:sldId id="260" r:id="rId13"/>
    <p:sldId id="261" r:id="rId14"/>
    <p:sldId id="262" r:id="rId15"/>
    <p:sldId id="263" r:id="rId16"/>
    <p:sldId id="26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3CD9-D911-4514-A249-96EB49C903E3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2293-E864-4C2E-A7DB-8E0ED800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3CD9-D911-4514-A249-96EB49C903E3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2293-E864-4C2E-A7DB-8E0ED800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3CD9-D911-4514-A249-96EB49C903E3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2293-E864-4C2E-A7DB-8E0ED800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3CD9-D911-4514-A249-96EB49C903E3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2293-E864-4C2E-A7DB-8E0ED800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3CD9-D911-4514-A249-96EB49C903E3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2293-E864-4C2E-A7DB-8E0ED800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3CD9-D911-4514-A249-96EB49C903E3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2293-E864-4C2E-A7DB-8E0ED800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3CD9-D911-4514-A249-96EB49C903E3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2293-E864-4C2E-A7DB-8E0ED800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3CD9-D911-4514-A249-96EB49C903E3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2293-E864-4C2E-A7DB-8E0ED800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3CD9-D911-4514-A249-96EB49C903E3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2293-E864-4C2E-A7DB-8E0ED800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3CD9-D911-4514-A249-96EB49C903E3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2293-E864-4C2E-A7DB-8E0ED800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3CD9-D911-4514-A249-96EB49C903E3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2293-E864-4C2E-A7DB-8E0ED800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3CD9-D911-4514-A249-96EB49C903E3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42293-E864-4C2E-A7DB-8E0ED800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pov-ist.ucoz.ru/Kartinki/perga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728"/>
            <a:ext cx="89644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30425"/>
            <a:ext cx="5786478" cy="1512889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Century Schoolbook" pitchFamily="18" charset="0"/>
              </a:rPr>
              <a:t>Классификация методов </a:t>
            </a:r>
            <a:br>
              <a:rPr lang="ru-RU" sz="40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Century Schoolbook" pitchFamily="18" charset="0"/>
              </a:rPr>
              <a:t>по историческому принципу</a:t>
            </a:r>
            <a:endParaRPr lang="ru-RU" sz="40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356/29129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84" y="-2092"/>
            <a:ext cx="9174584" cy="68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24" y="642918"/>
            <a:ext cx="72866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  <a:latin typeface="Century" pitchFamily="18" charset="0"/>
              </a:rPr>
              <a:t>В современной физической географии выделяются три основных аспекта исторического метода: </a:t>
            </a:r>
          </a:p>
          <a:p>
            <a:pPr algn="ctr"/>
            <a:endParaRPr lang="ru-RU" dirty="0" smtClean="0">
              <a:latin typeface="Century" pitchFamily="18" charset="0"/>
            </a:endParaRP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Century" pitchFamily="18" charset="0"/>
              </a:rPr>
              <a:t>палеогеографический</a:t>
            </a:r>
            <a:r>
              <a:rPr lang="ru-RU" i="1" dirty="0" smtClean="0">
                <a:solidFill>
                  <a:srgbClr val="0000FF"/>
                </a:solidFill>
                <a:latin typeface="Century" pitchFamily="18" charset="0"/>
              </a:rPr>
              <a:t>, </a:t>
            </a:r>
            <a:r>
              <a:rPr lang="ru-RU" dirty="0" smtClean="0">
                <a:solidFill>
                  <a:srgbClr val="0000FF"/>
                </a:solidFill>
                <a:latin typeface="Century" pitchFamily="18" charset="0"/>
              </a:rPr>
              <a:t>основанный на изучении самых разнообразных «следов» бывших состояний ПТК; </a:t>
            </a:r>
          </a:p>
          <a:p>
            <a:pPr algn="ctr"/>
            <a:endParaRPr lang="ru-RU" i="1" dirty="0" smtClean="0">
              <a:solidFill>
                <a:srgbClr val="0000FF"/>
              </a:solidFill>
              <a:latin typeface="Century" pitchFamily="18" charset="0"/>
            </a:endParaRP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Century" pitchFamily="18" charset="0"/>
              </a:rPr>
              <a:t>собственно исторический</a:t>
            </a:r>
            <a:r>
              <a:rPr lang="ru-RU" i="1" dirty="0" smtClean="0">
                <a:solidFill>
                  <a:srgbClr val="0000FF"/>
                </a:solidFill>
                <a:latin typeface="Century" pitchFamily="18" charset="0"/>
              </a:rPr>
              <a:t>, </a:t>
            </a:r>
            <a:r>
              <a:rPr lang="ru-RU" dirty="0" smtClean="0">
                <a:solidFill>
                  <a:srgbClr val="0000FF"/>
                </a:solidFill>
                <a:latin typeface="Century" pitchFamily="18" charset="0"/>
              </a:rPr>
              <a:t>базирующийся на изучении исторических документов о бывших состояниях ПТК (в том числе и отраженных в географических названиях и терминах);</a:t>
            </a:r>
          </a:p>
          <a:p>
            <a:pPr algn="ctr"/>
            <a:endParaRPr lang="ru-RU" i="1" dirty="0" smtClean="0">
              <a:solidFill>
                <a:srgbClr val="0000FF"/>
              </a:solidFill>
              <a:latin typeface="Century" pitchFamily="18" charset="0"/>
            </a:endParaRP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Century" pitchFamily="18" charset="0"/>
              </a:rPr>
              <a:t>динамический,</a:t>
            </a:r>
            <a:r>
              <a:rPr lang="ru-RU" i="1" dirty="0" smtClean="0">
                <a:solidFill>
                  <a:srgbClr val="0000FF"/>
                </a:solidFill>
                <a:latin typeface="Century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Century" pitchFamily="18" charset="0"/>
              </a:rPr>
              <a:t>изучающий современные изменения состояний, фик­сируемые преимущественно в процессе стационарных исследований. </a:t>
            </a:r>
          </a:p>
          <a:p>
            <a:pPr algn="ctr"/>
            <a:endParaRPr lang="ru-RU" dirty="0" smtClean="0">
              <a:latin typeface="Century" pitchFamily="18" charset="0"/>
            </a:endParaRPr>
          </a:p>
          <a:p>
            <a:pPr algn="ctr"/>
            <a:r>
              <a:rPr lang="ru-RU" dirty="0" smtClean="0">
                <a:solidFill>
                  <a:srgbClr val="660066"/>
                </a:solidFill>
                <a:latin typeface="Century" pitchFamily="18" charset="0"/>
              </a:rPr>
              <a:t>Из этих трех аспектов самым ранним был, очевидно, собственно исторический, позже появился и активно развивался палеогеографический. Совсем недавно, с появлением комплексных физико-географических стационаров (60-е гг. </a:t>
            </a:r>
            <a:r>
              <a:rPr lang="en-US" dirty="0" smtClean="0">
                <a:solidFill>
                  <a:srgbClr val="660066"/>
                </a:solidFill>
                <a:latin typeface="Century" pitchFamily="18" charset="0"/>
              </a:rPr>
              <a:t>XX </a:t>
            </a:r>
            <a:r>
              <a:rPr lang="ru-RU" dirty="0" smtClean="0">
                <a:solidFill>
                  <a:srgbClr val="660066"/>
                </a:solidFill>
                <a:latin typeface="Century" pitchFamily="18" charset="0"/>
              </a:rPr>
              <a:t>в.), зародился и успешно развивается динамический аспект.</a:t>
            </a:r>
            <a:endParaRPr lang="ru-RU" dirty="0">
              <a:solidFill>
                <a:srgbClr val="660066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asyen.ru/_ld/195/s23834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Century" pitchFamily="18" charset="0"/>
              </a:rPr>
              <a:t>Картографический </a:t>
            </a:r>
            <a:br>
              <a:rPr lang="ru-RU" b="1" i="1" dirty="0" smtClean="0">
                <a:solidFill>
                  <a:srgbClr val="0000FF"/>
                </a:solidFill>
                <a:latin typeface="Century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Century" pitchFamily="18" charset="0"/>
              </a:rPr>
              <a:t>метод исследования</a:t>
            </a:r>
            <a:endParaRPr lang="ru-RU" b="1" i="1" dirty="0">
              <a:solidFill>
                <a:srgbClr val="0000FF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reeppt.ru/MyShablony/Blue_un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"/>
            <a:ext cx="9144000" cy="68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5721" y="188640"/>
            <a:ext cx="71287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Основоположником греческого естествознания и греческой географии считается математик, путешественник и философ </a:t>
            </a:r>
            <a:r>
              <a:rPr lang="ru-RU" i="1" dirty="0">
                <a:solidFill>
                  <a:srgbClr val="FF0000"/>
                </a:solidFill>
                <a:latin typeface="Cambria" pitchFamily="18" charset="0"/>
              </a:rPr>
              <a:t>Фалес</a:t>
            </a: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 из г. </a:t>
            </a:r>
            <a:r>
              <a:rPr lang="ru-RU" dirty="0" err="1">
                <a:solidFill>
                  <a:srgbClr val="FFC000"/>
                </a:solidFill>
                <a:latin typeface="Cambria" pitchFamily="18" charset="0"/>
              </a:rPr>
              <a:t>Милета</a:t>
            </a: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 (VI в. до н. э.). </a:t>
            </a:r>
            <a:endParaRPr lang="ru-RU" dirty="0" smtClean="0">
              <a:solidFill>
                <a:srgbClr val="FFC000"/>
              </a:solidFill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Ученику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Фалеса философу </a:t>
            </a:r>
            <a:r>
              <a:rPr lang="ru-RU" i="1" dirty="0">
                <a:solidFill>
                  <a:srgbClr val="FF0000"/>
                </a:solidFill>
                <a:latin typeface="Cambria" pitchFamily="18" charset="0"/>
              </a:rPr>
              <a:t>Анаксимандру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(VI в. до н. э.) приписывается составление первой географической карты. Вероятно, он первый установил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стороны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горизонта — север, юг, восток и запад — и свою карту сориентировал по этим странам света. Милетские географы впервые ввели в употребление понятие частей света и названия Азия (</a:t>
            </a:r>
            <a:r>
              <a:rPr lang="ru-RU" dirty="0" err="1">
                <a:solidFill>
                  <a:srgbClr val="002060"/>
                </a:solidFill>
                <a:latin typeface="Cambria" pitchFamily="18" charset="0"/>
              </a:rPr>
              <a:t>Асия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) и Европа.</a:t>
            </a:r>
          </a:p>
        </p:txBody>
      </p:sp>
      <p:pic>
        <p:nvPicPr>
          <p:cNvPr id="2052" name="Picture 4" descr="http://www.piplz.ru/photo/th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0574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kecult.files.wordpress.com/2011/02/anaximander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30894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freeppt.ru/Prew2/DinamicLight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kzdocs.docdat.com/pars_docs/refs/45/44102/44102_html_a8ab0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7051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.rus.ec/i/81/287381/i_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73392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0/01/Anaximander_world_map-ru.svg/2000px-Anaximander_world_map-ru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3" y="3412655"/>
            <a:ext cx="3335027" cy="33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5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powerpoint.ru/wp-content/uploads/2013/01/Abstra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8"/>
            <a:ext cx="9144000" cy="68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692696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92D050"/>
                </a:solidFill>
                <a:latin typeface="Cambria" pitchFamily="18" charset="0"/>
              </a:rPr>
              <a:t>Геродот знает в общих чертах только те части Азии, которые входили в его время в состав Персидской империи. Он называет Азией лишь юго-западную часть Азиатского материка, а именно — Аравию с Сирией, Малую Азию с Армянским нагорьем, Месопотамию, Иранское нагорье и Северо-Западную Индию. К востоку от последней он помещает неведомую пустыню; к северу от его Азии лежит Европа, к западу — Египет и Ливия. Египет соединен с Азией «узким мысом» (Суэцким перешейком и Синайским п-овом</a:t>
            </a:r>
            <a:r>
              <a:rPr lang="ru-RU" dirty="0" smtClean="0">
                <a:solidFill>
                  <a:srgbClr val="92D050"/>
                </a:solidFill>
                <a:latin typeface="Cambria" pitchFamily="18" charset="0"/>
              </a:rPr>
              <a:t>).</a:t>
            </a: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Лишь в начале V века до н.э.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Гекатей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Милетский составил первую правдоподобную карту земель, известных грекам. На ней схематически были изображены четыре средиземноморских полуострова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Апеннинский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Пиренейский, Балканский и Малая Азия), - но только полвека спустя почтенный "основатель истории" Геродот создал свой собственный картографический шедевр, дав при этом подробнейшее описание земель, которые он сумел "лично посетить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"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07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master-samouchitel.ru/images/02obsc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lh4.ggpht.com/_X9pjnRZZJKA/TUEr1h8MgPI/AAAAAAAAGMc/MyPVy2Ew9Sc/s800/avfislrzdypxp4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6552728" cy="61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aster-samouchitel.ru/images/03ob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"/>
            <a:ext cx="9144000" cy="68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lh5.ggpht.com/_X9pjnRZZJKA/TUEtJaBmdqI/AAAAAAAAGNc/pOLSmooEEWc/s800/x1hk7cjgxh6qgx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29" y="2056779"/>
            <a:ext cx="6667942" cy="46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0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.allday.ru/uploads/posts/2009-09/1254336572_old-paper-3-8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4191"/>
            <a:ext cx="9148936" cy="68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7164" y="1412776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  <a:latin typeface="Cambria" pitchFamily="18" charset="0"/>
              </a:rPr>
              <a:t>Клавдий Птолемей</a:t>
            </a:r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 (87-165 н. э.) считал, что с помощью астрономии и математики Земля может быть точно отображена на карте. Он пытался задавать положения географических объектов на поверхности Земли с помощью системы координат с параллелями и меридианами. </a:t>
            </a:r>
            <a:endParaRPr lang="ru-RU" dirty="0" smtClean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endParaRPr lang="ru-RU" dirty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endParaRPr lang="ru-RU" dirty="0" smtClean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Cambria" pitchFamily="18" charset="0"/>
              </a:rPr>
              <a:t>Птолемей </a:t>
            </a:r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разработал две новых картографических проекции - коническую и стереографическую. В своем труде «География» он предложил список географических названий с указанием широты и долготы каждого места для облегчения поиска, были указаны масштаб, условные знаки с легендой, а также методика ориентации карт - так, чтобы север на карте был вверху, а восток справа. </a:t>
            </a:r>
          </a:p>
        </p:txBody>
      </p:sp>
    </p:spTree>
    <p:extLst>
      <p:ext uri="{BB962C8B-B14F-4D97-AF65-F5344CB8AC3E}">
        <p14:creationId xmlns:p14="http://schemas.microsoft.com/office/powerpoint/2010/main" val="274567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allday.ru/uploads/posts/2009-09/1254336572_old-paper-3-8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4191"/>
            <a:ext cx="9148936" cy="68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plam.ru/nauchlit/ocherki_po_istorii_geograficheskih_otkrytii_t_1/i_0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4" y="1124744"/>
            <a:ext cx="837229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allday.ru/uploads/posts/2009-09/1254336572_old-paper-3-8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4191"/>
            <a:ext cx="9148936" cy="68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lib.rus.ec/i/22/207122/i_0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9" y="1196752"/>
            <a:ext cx="8020973" cy="43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chool-box.ru/images/stories/prezentazii-_2014/shablony-dlya-prezentaziy-powerpoint-1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100" y="500042"/>
            <a:ext cx="74295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660066"/>
                </a:solidFill>
                <a:latin typeface="Century Schoolbook" pitchFamily="18" charset="0"/>
                <a:cs typeface="Arabic Typesetting" pitchFamily="66" charset="-78"/>
              </a:rPr>
              <a:t>Различают </a:t>
            </a:r>
            <a:r>
              <a:rPr lang="ru-RU" sz="2800" b="1" i="1" dirty="0" smtClean="0">
                <a:solidFill>
                  <a:srgbClr val="660066"/>
                </a:solidFill>
                <a:latin typeface="Century Schoolbook" pitchFamily="18" charset="0"/>
                <a:cs typeface="Arabic Typesetting" pitchFamily="66" charset="-78"/>
              </a:rPr>
              <a:t>методы</a:t>
            </a:r>
            <a:r>
              <a:rPr lang="ru-RU" sz="2800" b="1" i="1" dirty="0">
                <a:solidFill>
                  <a:srgbClr val="660066"/>
                </a:solidFill>
                <a:latin typeface="Century Schoolbook" pitchFamily="18" charset="0"/>
                <a:cs typeface="Arabic Typesetting" pitchFamily="66" charset="-78"/>
              </a:rPr>
              <a:t>: </a:t>
            </a:r>
            <a:endParaRPr lang="ru-RU" sz="2800" b="1" i="1" dirty="0" smtClean="0">
              <a:solidFill>
                <a:srgbClr val="660066"/>
              </a:solidFill>
              <a:latin typeface="Century Schoolbook" pitchFamily="18" charset="0"/>
              <a:cs typeface="Arabic Typesetting" pitchFamily="66" charset="-78"/>
            </a:endParaRPr>
          </a:p>
          <a:p>
            <a:pPr algn="ctr"/>
            <a:endParaRPr lang="ru-RU" sz="2000" dirty="0" smtClean="0">
              <a:latin typeface="Century Schoolbook" pitchFamily="18" charset="0"/>
              <a:cs typeface="Arabic Typesetting" pitchFamily="66" charset="-78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  <a:latin typeface="Century Schoolbook" pitchFamily="18" charset="0"/>
                <a:cs typeface="Arabic Typesetting" pitchFamily="66" charset="-78"/>
              </a:rPr>
              <a:t>традиционные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(сравнительно-географический, </a:t>
            </a:r>
            <a:r>
              <a:rPr lang="ru-RU" sz="2000" dirty="0" smtClean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историко-географический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, картографический), зародившиеся на заре </a:t>
            </a:r>
            <a:r>
              <a:rPr lang="ru-RU" sz="2000" dirty="0" smtClean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человеческой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культуры; </a:t>
            </a:r>
            <a:endParaRPr lang="ru-RU" sz="2000" dirty="0" smtClean="0">
              <a:solidFill>
                <a:srgbClr val="0000FF"/>
              </a:solidFill>
              <a:latin typeface="Century Schoolbook" pitchFamily="18" charset="0"/>
              <a:cs typeface="Arabic Typesetting" pitchFamily="66" charset="-78"/>
            </a:endParaRPr>
          </a:p>
          <a:p>
            <a:pPr algn="ctr">
              <a:buFont typeface="Wingdings" pitchFamily="2" charset="2"/>
              <a:buChar char="v"/>
            </a:pPr>
            <a:endParaRPr lang="ru-RU" sz="2000" dirty="0">
              <a:solidFill>
                <a:srgbClr val="0000FF"/>
              </a:solidFill>
              <a:latin typeface="Century Schoolbook" pitchFamily="18" charset="0"/>
              <a:cs typeface="Arabic Typesetting" pitchFamily="66" charset="-78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  <a:latin typeface="Century Schoolbook" pitchFamily="18" charset="0"/>
                <a:cs typeface="Arabic Typesetting" pitchFamily="66" charset="-78"/>
              </a:rPr>
              <a:t>новые</a:t>
            </a:r>
            <a:r>
              <a:rPr lang="ru-RU" sz="2000" dirty="0" smtClean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(геофизические, геохимические, </a:t>
            </a:r>
            <a:r>
              <a:rPr lang="ru-RU" sz="2000" dirty="0" err="1" smtClean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аэрометоды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), применяемые в физико-географических исследованиях с 30—50-х гг. </a:t>
            </a:r>
            <a:r>
              <a:rPr lang="en-US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XX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в.; </a:t>
            </a:r>
          </a:p>
          <a:p>
            <a:pPr algn="ctr">
              <a:buFont typeface="Wingdings" pitchFamily="2" charset="2"/>
              <a:buChar char="v"/>
            </a:pPr>
            <a:endParaRPr lang="ru-RU" sz="2000" dirty="0" smtClean="0">
              <a:solidFill>
                <a:srgbClr val="0000FF"/>
              </a:solidFill>
              <a:latin typeface="Century Schoolbook" pitchFamily="18" charset="0"/>
              <a:cs typeface="Arabic Typesetting" pitchFamily="66" charset="-78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  <a:latin typeface="Century Schoolbook" pitchFamily="18" charset="0"/>
                <a:cs typeface="Arabic Typesetting" pitchFamily="66" charset="-78"/>
              </a:rPr>
              <a:t>новейшие</a:t>
            </a:r>
            <a:r>
              <a:rPr lang="ru-RU" sz="2000" dirty="0" smtClean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(космические, </a:t>
            </a:r>
            <a:r>
              <a:rPr lang="ru-RU" sz="2000" dirty="0" smtClean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математического моделирования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, </a:t>
            </a:r>
            <a:r>
              <a:rPr lang="ru-RU" sz="2000" dirty="0" err="1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геоинформационные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 и др.), появившиеся в </a:t>
            </a:r>
            <a:r>
              <a:rPr lang="ru-RU" sz="2000" dirty="0" smtClean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физической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географии в 60 — 80-х гг. </a:t>
            </a:r>
            <a:r>
              <a:rPr lang="en-US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XX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  <a:cs typeface="Arabic Typesetting" pitchFamily="66" charset="-78"/>
              </a:rPr>
              <a:t>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atyana-chulan.ucoz.ru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8662" y="2000240"/>
            <a:ext cx="73581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  <a:latin typeface="Century" pitchFamily="18" charset="0"/>
              </a:rPr>
              <a:t>Прародителями современных карт были наскальные рисунки древнего человека, рисунки на коже, резьба по дереву или кости, позже — первые примитивные «карты» для мореплавания и т.д. </a:t>
            </a:r>
          </a:p>
          <a:p>
            <a:pPr algn="ctr"/>
            <a:endParaRPr lang="ru-RU" dirty="0" smtClean="0">
              <a:solidFill>
                <a:srgbClr val="660066"/>
              </a:solidFill>
              <a:latin typeface="Century" pitchFamily="18" charset="0"/>
            </a:endParaRPr>
          </a:p>
          <a:p>
            <a:pPr algn="ctr"/>
            <a:r>
              <a:rPr lang="ru-RU" dirty="0" smtClean="0">
                <a:solidFill>
                  <a:srgbClr val="660066"/>
                </a:solidFill>
                <a:latin typeface="Century" pitchFamily="18" charset="0"/>
              </a:rPr>
              <a:t>Первым осознал значение картографического метода и ввел его в обиход еще Птолемей. </a:t>
            </a:r>
          </a:p>
          <a:p>
            <a:pPr algn="ctr"/>
            <a:endParaRPr lang="ru-RU" dirty="0" smtClean="0">
              <a:solidFill>
                <a:srgbClr val="660066"/>
              </a:solidFill>
              <a:latin typeface="Century" pitchFamily="18" charset="0"/>
            </a:endParaRPr>
          </a:p>
          <a:p>
            <a:pPr algn="ctr"/>
            <a:r>
              <a:rPr lang="ru-RU" dirty="0" smtClean="0">
                <a:solidFill>
                  <a:srgbClr val="660066"/>
                </a:solidFill>
                <a:latin typeface="Century" pitchFamily="18" charset="0"/>
              </a:rPr>
              <a:t>Картографический метод продолжал интенсивно развиваться даже в Средние века. Достаточно вспомнить фламандского картографа Меркатора (1512—1599), который создал цилиндрическую равноугольную проекцию карты мира, до сих пор используемую в морской картографии</a:t>
            </a:r>
            <a:endParaRPr lang="ru-RU" dirty="0">
              <a:solidFill>
                <a:srgbClr val="660066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upload.wikimedia.org/wikipedia/commons/b/b2/Mercator_15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b/b2/Mercator_15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b/b2/Mercator_15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otovie-prezentacii.ru/wp-content/uploads/2013/02/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3" y="0"/>
            <a:ext cx="9161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285728"/>
            <a:ext cx="76438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latin typeface="Century" pitchFamily="18" charset="0"/>
              </a:rPr>
              <a:t>Особенно большое значение и развитие картографический метод приобрел в эпоху Великих географических открытий. Первоначально карты использовались исключительно для изображения взаимного размещения и сочетания различных географических объектов, сопоставления их размеров, с целью ориентирования, оценки расстояний. </a:t>
            </a:r>
          </a:p>
          <a:p>
            <a:pPr algn="ctr"/>
            <a:endParaRPr lang="ru-RU" sz="2000" dirty="0" smtClean="0">
              <a:latin typeface="Century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Тематические карты для научных исследований появились лишь в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XIX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в. А. Гумбольдт был одним из первых создателей карт, на которых изображались абстрактные понятия. В частности, он ввел в науку новый термин «изотермы» — линии, позволяющие изобразить на карте распределение на территории тепла (невидимого на местности).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upload.wikimedia.org/wikipedia/commons/thumb/0/07/CantinoPlanisphere.png/1920px-CantinoPlanisphe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4" y="214290"/>
            <a:ext cx="9072626" cy="42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57290" y="4714884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Century" pitchFamily="18" charset="0"/>
              </a:rPr>
              <a:t>Планисфера </a:t>
            </a:r>
            <a:r>
              <a:rPr lang="ru-RU" dirty="0" err="1" smtClean="0">
                <a:solidFill>
                  <a:srgbClr val="333399"/>
                </a:solidFill>
                <a:latin typeface="Century" pitchFamily="18" charset="0"/>
              </a:rPr>
              <a:t>Кантино</a:t>
            </a:r>
            <a:r>
              <a:rPr lang="ru-RU" dirty="0" smtClean="0">
                <a:solidFill>
                  <a:srgbClr val="333399"/>
                </a:solidFill>
                <a:latin typeface="Century" pitchFamily="18" charset="0"/>
              </a:rPr>
              <a:t> (1502), старейшая из сохранившихся португальских навигационных карт, показывающая результаты экспедиций </a:t>
            </a:r>
            <a:r>
              <a:rPr lang="ru-RU" dirty="0" err="1" smtClean="0">
                <a:solidFill>
                  <a:srgbClr val="333399"/>
                </a:solidFill>
                <a:latin typeface="Century" pitchFamily="18" charset="0"/>
              </a:rPr>
              <a:t>Васко</a:t>
            </a:r>
            <a:r>
              <a:rPr lang="ru-RU" dirty="0" smtClean="0">
                <a:solidFill>
                  <a:srgbClr val="333399"/>
                </a:solidFill>
                <a:latin typeface="Century" pitchFamily="18" charset="0"/>
              </a:rPr>
              <a:t> да Гамы, Христофора Колумба и других исследователей. На ней также изображён меридиан, разделявший по </a:t>
            </a:r>
            <a:r>
              <a:rPr lang="ru-RU" dirty="0" err="1" smtClean="0">
                <a:solidFill>
                  <a:srgbClr val="333399"/>
                </a:solidFill>
                <a:latin typeface="Century" pitchFamily="18" charset="0"/>
              </a:rPr>
              <a:t>Тордесильясскому</a:t>
            </a:r>
            <a:r>
              <a:rPr lang="ru-RU" dirty="0" smtClean="0">
                <a:solidFill>
                  <a:srgbClr val="333399"/>
                </a:solidFill>
                <a:latin typeface="Century" pitchFamily="18" charset="0"/>
              </a:rPr>
              <a:t> договору португальскую и испанскую половины мира</a:t>
            </a:r>
            <a:endParaRPr lang="ru-RU" dirty="0">
              <a:solidFill>
                <a:srgbClr val="333399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ur-plus.ru/epoha/epoha-porto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33925" cy="3438526"/>
          </a:xfrm>
          <a:prstGeom prst="rect">
            <a:avLst/>
          </a:prstGeom>
          <a:noFill/>
        </p:spPr>
      </p:pic>
      <p:pic>
        <p:nvPicPr>
          <p:cNvPr id="34820" name="Picture 4" descr="http://2mir-istorii.ru/uploads/ma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0"/>
            <a:ext cx="4762500" cy="3505200"/>
          </a:xfrm>
          <a:prstGeom prst="rect">
            <a:avLst/>
          </a:prstGeom>
          <a:noFill/>
        </p:spPr>
      </p:pic>
      <p:pic>
        <p:nvPicPr>
          <p:cNvPr id="34822" name="Picture 6" descr="http://www.nlr.ru/eng/exib/siberia/k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562100"/>
            <a:ext cx="6753225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293/16996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500042"/>
            <a:ext cx="75724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Century" pitchFamily="18" charset="0"/>
              </a:rPr>
              <a:t>На начальных этапах познания картографический метод — </a:t>
            </a:r>
            <a:r>
              <a:rPr lang="ru-RU" dirty="0" err="1" smtClean="0">
                <a:solidFill>
                  <a:srgbClr val="333399"/>
                </a:solidFill>
                <a:latin typeface="Century" pitchFamily="18" charset="0"/>
              </a:rPr>
              <a:t>метод</a:t>
            </a:r>
            <a:r>
              <a:rPr lang="ru-RU" dirty="0" smtClean="0">
                <a:solidFill>
                  <a:srgbClr val="333399"/>
                </a:solidFill>
                <a:latin typeface="Century" pitchFamily="18" charset="0"/>
              </a:rPr>
              <a:t> картографирования — используется как метод отображения объективной реальности. Карта служит специфической формой фиксации результатов наблюдений, накопления и хранения географической информации.</a:t>
            </a:r>
          </a:p>
          <a:p>
            <a:pPr algn="ctr"/>
            <a:endParaRPr lang="ru-RU" dirty="0" smtClean="0">
              <a:latin typeface="Century" pitchFamily="18" charset="0"/>
            </a:endParaRPr>
          </a:p>
          <a:p>
            <a:pPr algn="ctr"/>
            <a:r>
              <a:rPr lang="ru-RU" dirty="0" smtClean="0">
                <a:solidFill>
                  <a:srgbClr val="660066"/>
                </a:solidFill>
                <a:latin typeface="Century" pitchFamily="18" charset="0"/>
              </a:rPr>
              <a:t>Своеобразным протоколом полевых наблюдений является кар­та фактического материала, дальнейший анализ которой позволяет создать первичную тематическую (специальную) карту. Легенда к карте представляет собой результат классификации изображенных на ней объектов. Таким образом, в создании тематической карты используется не только картографический, но и сравнительный метод, применение которого позволяет провести класси­фикацию фактических данных, выявить определенные закономерности и на их основе выполнить генерализацию, т.е. перейти от конкретного к абстрактному, к формированию новых научных понятий.</a:t>
            </a:r>
          </a:p>
          <a:p>
            <a:pPr algn="ctr"/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owerpoint.ru/wp-content/uploads/2013/03/SinAbstr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0" y="1285860"/>
            <a:ext cx="77153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latin typeface="Century" pitchFamily="18" charset="0"/>
              </a:rPr>
              <a:t>Еще более широкие перспективы для изучения взаимосвязей и зависимостей между объектами, установления основных факторов их формирования и причин наблюдаемого размещения открываются при сопряженном изучении нескольких карт различного содержания. </a:t>
            </a:r>
          </a:p>
          <a:p>
            <a:pPr algn="ctr"/>
            <a:endParaRPr lang="ru-RU" sz="2000" dirty="0" smtClean="0">
              <a:latin typeface="Century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Сопоставляться могут карты одинакового содержания, но составленные и изданные в разное время, либо карты, составленные одновременно, но фиксирующие разные моменты времени (например, серия карт среднемесячных температур, серия палеогеографических карт и т.д.). </a:t>
            </a:r>
          </a:p>
          <a:p>
            <a:pPr algn="ctr"/>
            <a:endParaRPr lang="ru-RU" sz="2000" dirty="0" smtClean="0">
              <a:latin typeface="Century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Century" pitchFamily="18" charset="0"/>
              </a:rPr>
              <a:t>Главная цель сравнения разновременных карт — изучение динамики и развития изображенных на них объектов и явлений. При этом большое значение имеют точность и достоверность сравниваемых карт.</a:t>
            </a:r>
            <a:endParaRPr lang="ru-RU" sz="2000" dirty="0">
              <a:solidFill>
                <a:srgbClr val="0000FF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270/90782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"/>
            <a:ext cx="9144000" cy="68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24" y="457401"/>
            <a:ext cx="76438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Совершенствуются не только картографические методы и со­ставляемые карты, но и методы их анализа. В недалеком прошлом основным и едва ли не единственным приемом анализа карт был </a:t>
            </a:r>
            <a:r>
              <a:rPr lang="ru-RU" i="1" dirty="0" smtClean="0">
                <a:solidFill>
                  <a:srgbClr val="FF0000"/>
                </a:solidFill>
                <a:latin typeface="Century" pitchFamily="18" charset="0"/>
              </a:rPr>
              <a:t>визуальный анализ</a:t>
            </a:r>
            <a:r>
              <a:rPr lang="ru-RU" i="1" dirty="0" smtClean="0">
                <a:solidFill>
                  <a:srgbClr val="002060"/>
                </a:solidFill>
                <a:latin typeface="Century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Его результат — качественное описание объектов с некоторыми количественными характеристиками, которые могли быть прочтены с карты или оценены глазомерно и представлены в виде отдельных показателей, таблиц, графиков. </a:t>
            </a:r>
          </a:p>
          <a:p>
            <a:pPr algn="ctr"/>
            <a:endParaRPr lang="ru-RU" dirty="0" smtClean="0">
              <a:latin typeface="Century" pitchFamily="18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Century" pitchFamily="18" charset="0"/>
              </a:rPr>
              <a:t>Затем появился и стал широко применяться </a:t>
            </a:r>
            <a:r>
              <a:rPr lang="ru-RU" i="1" dirty="0" smtClean="0">
                <a:solidFill>
                  <a:srgbClr val="FF0000"/>
                </a:solidFill>
                <a:latin typeface="Century" pitchFamily="18" charset="0"/>
              </a:rPr>
              <a:t>графический анализ</a:t>
            </a:r>
            <a:r>
              <a:rPr lang="ru-RU" i="1" dirty="0" smtClean="0">
                <a:solidFill>
                  <a:srgbClr val="00B050"/>
                </a:solidFill>
                <a:latin typeface="Century" pitchFamily="18" charset="0"/>
              </a:rPr>
              <a:t>, </a:t>
            </a:r>
            <a:r>
              <a:rPr lang="ru-RU" dirty="0" smtClean="0">
                <a:solidFill>
                  <a:srgbClr val="00B050"/>
                </a:solidFill>
                <a:latin typeface="Century" pitchFamily="18" charset="0"/>
              </a:rPr>
              <a:t>который заключается в составлении по данным, полученным с карт, различных профилей, разрезов, графиков, диаграмм, блок-диаграмм и т.д. и дальнейшем их изучении. </a:t>
            </a:r>
          </a:p>
          <a:p>
            <a:pPr algn="ctr"/>
            <a:endParaRPr lang="ru-RU" dirty="0" smtClean="0">
              <a:latin typeface="Century" pitchFamily="18" charset="0"/>
            </a:endParaRP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Century" pitchFamily="18" charset="0"/>
              </a:rPr>
              <a:t>Графоаналитические приемы анализа </a:t>
            </a:r>
            <a:r>
              <a:rPr lang="ru-RU" dirty="0" smtClean="0">
                <a:solidFill>
                  <a:srgbClr val="333399"/>
                </a:solidFill>
                <a:latin typeface="Century" pitchFamily="18" charset="0"/>
              </a:rPr>
              <a:t>карт заключаются в из­мерении по картам количественных пространственных характеристик объектов: длин линий, площадей, углов и направлений. На основании результатов измерений рассчитываются разнообразные </a:t>
            </a:r>
            <a:r>
              <a:rPr lang="ru-RU" dirty="0" err="1" smtClean="0">
                <a:solidFill>
                  <a:srgbClr val="333399"/>
                </a:solidFill>
                <a:latin typeface="Century" pitchFamily="18" charset="0"/>
              </a:rPr>
              <a:t>морфоаналитические</a:t>
            </a:r>
            <a:r>
              <a:rPr lang="ru-RU" dirty="0" smtClean="0">
                <a:solidFill>
                  <a:srgbClr val="333399"/>
                </a:solidFill>
                <a:latin typeface="Century" pitchFamily="18" charset="0"/>
              </a:rPr>
              <a:t> показатели.</a:t>
            </a:r>
          </a:p>
          <a:p>
            <a:pPr algn="ctr"/>
            <a:endParaRPr lang="ru-RU" dirty="0" smtClean="0">
              <a:latin typeface="Century" pitchFamily="18" charset="0"/>
            </a:endParaRPr>
          </a:p>
          <a:p>
            <a:pPr algn="ctr"/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Century" pitchFamily="18" charset="0"/>
              </a:rPr>
              <a:t>Графоаналитические приемы часто называют </a:t>
            </a:r>
            <a:r>
              <a:rPr lang="ru-RU" i="1" dirty="0" smtClean="0">
                <a:solidFill>
                  <a:srgbClr val="FF0000"/>
                </a:solidFill>
                <a:latin typeface="Century" pitchFamily="18" charset="0"/>
              </a:rPr>
              <a:t>картометрией, </a:t>
            </a:r>
            <a:r>
              <a:rPr lang="ru-RU" dirty="0" smtClean="0">
                <a:solidFill>
                  <a:srgbClr val="FF0000"/>
                </a:solidFill>
                <a:latin typeface="Century" pitchFamily="18" charset="0"/>
              </a:rPr>
              <a:t>или </a:t>
            </a:r>
            <a:r>
              <a:rPr lang="ru-RU" i="1" dirty="0" smtClean="0">
                <a:solidFill>
                  <a:srgbClr val="FF0000"/>
                </a:solidFill>
                <a:latin typeface="Century" pitchFamily="18" charset="0"/>
              </a:rPr>
              <a:t>картометрическим анализом.</a:t>
            </a:r>
            <a:endParaRPr lang="ru-RU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45571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285992"/>
            <a:ext cx="5815026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Century Schoolbook" pitchFamily="18" charset="0"/>
              </a:rPr>
              <a:t>Традиционные методы исследований</a:t>
            </a:r>
            <a:endParaRPr lang="ru-RU" b="1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edsovet.su/_ld/224/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2976" y="928670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60066"/>
                </a:solidFill>
                <a:latin typeface="Century Schoolbook" pitchFamily="18" charset="0"/>
              </a:rPr>
              <a:t>Едва ли не самым древним и широко распространенным методом географических исследований </a:t>
            </a:r>
            <a:r>
              <a:rPr lang="ru-RU" dirty="0" smtClean="0">
                <a:solidFill>
                  <a:srgbClr val="660066"/>
                </a:solidFill>
                <a:latin typeface="Century Schoolbook" pitchFamily="18" charset="0"/>
              </a:rPr>
              <a:t>является </a:t>
            </a:r>
            <a:r>
              <a:rPr lang="ru-RU" b="1" i="1" dirty="0">
                <a:solidFill>
                  <a:srgbClr val="FF0000"/>
                </a:solidFill>
                <a:latin typeface="Century Schoolbook" pitchFamily="18" charset="0"/>
              </a:rPr>
              <a:t>сравнительно-географический. </a:t>
            </a:r>
            <a:endParaRPr lang="ru-RU" b="1" i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endParaRPr lang="ru-RU" b="1" i="1" dirty="0" smtClean="0">
              <a:solidFill>
                <a:srgbClr val="660066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660066"/>
                </a:solidFill>
                <a:latin typeface="Century Schoolbook" pitchFamily="18" charset="0"/>
              </a:rPr>
              <a:t>Основы его были заложены еще античными учеными (Геродотом, Аристотелем), однако в </a:t>
            </a:r>
            <a:r>
              <a:rPr lang="ru-RU" dirty="0" smtClean="0">
                <a:solidFill>
                  <a:srgbClr val="660066"/>
                </a:solidFill>
                <a:latin typeface="Century Schoolbook" pitchFamily="18" charset="0"/>
              </a:rPr>
              <a:t>Средние </a:t>
            </a:r>
            <a:r>
              <a:rPr lang="ru-RU" dirty="0">
                <a:solidFill>
                  <a:srgbClr val="660066"/>
                </a:solidFill>
                <a:latin typeface="Century Schoolbook" pitchFamily="18" charset="0"/>
              </a:rPr>
              <a:t>века в связи с общим застоем науки методы исследований, применявшиеся учеными античного мира, были забыты. </a:t>
            </a:r>
            <a:endParaRPr lang="ru-RU" dirty="0" smtClean="0">
              <a:solidFill>
                <a:srgbClr val="660066"/>
              </a:solidFill>
              <a:latin typeface="Century Schoolbook" pitchFamily="18" charset="0"/>
            </a:endParaRPr>
          </a:p>
          <a:p>
            <a:pPr algn="ctr"/>
            <a:endParaRPr lang="ru-RU" dirty="0" smtClean="0">
              <a:solidFill>
                <a:srgbClr val="660066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660066"/>
                </a:solidFill>
                <a:latin typeface="Century Schoolbook" pitchFamily="18" charset="0"/>
              </a:rPr>
              <a:t>В настоящее время сравнение как специфический логический прием пронизывает все методы географических исследований, но вместе с тем оно давно выделилось в качестве самостоятельного метода научных исследований — сравнительно-географического, который приобрел особенно большое значение в географии и </a:t>
            </a:r>
            <a:r>
              <a:rPr lang="ru-RU" dirty="0" smtClean="0">
                <a:solidFill>
                  <a:srgbClr val="660066"/>
                </a:solidFill>
                <a:latin typeface="Century Schoolbook" pitchFamily="18" charset="0"/>
              </a:rPr>
              <a:t>биологии</a:t>
            </a:r>
            <a:r>
              <a:rPr lang="ru-RU" dirty="0">
                <a:solidFill>
                  <a:srgbClr val="660066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edsovet.su/_ld/373/09312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100" y="1285860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99"/>
                </a:solidFill>
                <a:latin typeface="Century Schoolbook" pitchFamily="18" charset="0"/>
              </a:rPr>
              <a:t>Природа Земли столь разнообразна, что только сравнение </a:t>
            </a:r>
            <a:r>
              <a:rPr lang="ru-RU" dirty="0" smtClean="0">
                <a:solidFill>
                  <a:srgbClr val="333399"/>
                </a:solidFill>
                <a:latin typeface="Century Schoolbook" pitchFamily="18" charset="0"/>
              </a:rPr>
              <a:t>различных </a:t>
            </a:r>
            <a:r>
              <a:rPr lang="ru-RU" dirty="0">
                <a:solidFill>
                  <a:srgbClr val="333399"/>
                </a:solidFill>
                <a:latin typeface="Century Schoolbook" pitchFamily="18" charset="0"/>
              </a:rPr>
              <a:t>природных комплексов позволяет выявить их </a:t>
            </a:r>
            <a:r>
              <a:rPr lang="ru-RU" dirty="0" smtClean="0">
                <a:solidFill>
                  <a:srgbClr val="333399"/>
                </a:solidFill>
                <a:latin typeface="Century Schoolbook" pitchFamily="18" charset="0"/>
              </a:rPr>
              <a:t>особенности</a:t>
            </a:r>
            <a:r>
              <a:rPr lang="ru-RU" dirty="0">
                <a:solidFill>
                  <a:srgbClr val="333399"/>
                </a:solidFill>
                <a:latin typeface="Century Schoolbook" pitchFamily="18" charset="0"/>
              </a:rPr>
              <a:t>, их наиболее характерные, а потому и наиболее существенные черты. </a:t>
            </a:r>
            <a:endParaRPr lang="ru-RU" dirty="0" smtClean="0">
              <a:solidFill>
                <a:srgbClr val="333399"/>
              </a:solidFill>
              <a:latin typeface="Century Schoolbook" pitchFamily="18" charset="0"/>
            </a:endParaRPr>
          </a:p>
          <a:p>
            <a:pPr algn="ctr"/>
            <a:endParaRPr lang="ru-RU" dirty="0" smtClean="0">
              <a:solidFill>
                <a:srgbClr val="333399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333399"/>
                </a:solidFill>
                <a:latin typeface="Century Schoolbook" pitchFamily="18" charset="0"/>
              </a:rPr>
              <a:t>Выявление сходства и различия ПТК </a:t>
            </a:r>
            <a:r>
              <a:rPr lang="ru-RU" dirty="0" smtClean="0">
                <a:solidFill>
                  <a:srgbClr val="333399"/>
                </a:solidFill>
                <a:latin typeface="Century Schoolbook" pitchFamily="18" charset="0"/>
              </a:rPr>
              <a:t>позволяет </a:t>
            </a:r>
            <a:r>
              <a:rPr lang="ru-RU" dirty="0">
                <a:solidFill>
                  <a:srgbClr val="333399"/>
                </a:solidFill>
                <a:latin typeface="Century Schoolbook" pitchFamily="18" charset="0"/>
              </a:rPr>
              <a:t>судить о причинной обусловленности сходства и генетических связях объектов. </a:t>
            </a:r>
            <a:endParaRPr lang="ru-RU" dirty="0" smtClean="0">
              <a:solidFill>
                <a:srgbClr val="333399"/>
              </a:solidFill>
              <a:latin typeface="Century Schoolbook" pitchFamily="18" charset="0"/>
            </a:endParaRPr>
          </a:p>
          <a:p>
            <a:pPr algn="ctr"/>
            <a:endParaRPr lang="ru-RU" dirty="0">
              <a:solidFill>
                <a:srgbClr val="333399"/>
              </a:solidFill>
              <a:latin typeface="Century Schoolbook" pitchFamily="18" charset="0"/>
            </a:endParaRPr>
          </a:p>
          <a:p>
            <a:pPr algn="ctr"/>
            <a:r>
              <a:rPr lang="ru-RU" dirty="0" smtClean="0">
                <a:solidFill>
                  <a:srgbClr val="333399"/>
                </a:solidFill>
                <a:latin typeface="Century Schoolbook" pitchFamily="18" charset="0"/>
              </a:rPr>
              <a:t>Сравнительно-географический </a:t>
            </a:r>
            <a:r>
              <a:rPr lang="ru-RU" dirty="0">
                <a:solidFill>
                  <a:srgbClr val="333399"/>
                </a:solidFill>
                <a:latin typeface="Century Schoolbook" pitchFamily="18" charset="0"/>
              </a:rPr>
              <a:t>метод лежит в </a:t>
            </a:r>
            <a:r>
              <a:rPr lang="ru-RU" dirty="0" smtClean="0">
                <a:solidFill>
                  <a:srgbClr val="333399"/>
                </a:solidFill>
                <a:latin typeface="Century Schoolbook" pitchFamily="18" charset="0"/>
              </a:rPr>
              <a:t>основе </a:t>
            </a:r>
            <a:r>
              <a:rPr lang="ru-RU" dirty="0">
                <a:solidFill>
                  <a:srgbClr val="333399"/>
                </a:solidFill>
                <a:latin typeface="Century Schoolbook" pitchFamily="18" charset="0"/>
              </a:rPr>
              <a:t>любой классификации ПТК и других объектов и явлений природы. На нем базируются различного рода оценочные работы, в процессе которых свойства ПТК сопоставляются с </a:t>
            </a:r>
            <a:r>
              <a:rPr lang="ru-RU" dirty="0" smtClean="0">
                <a:solidFill>
                  <a:srgbClr val="333399"/>
                </a:solidFill>
                <a:latin typeface="Century Schoolbook" pitchFamily="18" charset="0"/>
              </a:rPr>
              <a:t>требованиями </a:t>
            </a:r>
            <a:r>
              <a:rPr lang="ru-RU" dirty="0">
                <a:solidFill>
                  <a:srgbClr val="333399"/>
                </a:solidFill>
                <a:latin typeface="Century Schoolbook" pitchFamily="18" charset="0"/>
              </a:rPr>
              <a:t>к ним, предъявляемыми тем или иным видом хозяйственного использования территории.</a:t>
            </a:r>
          </a:p>
          <a:p>
            <a:pPr algn="ctr"/>
            <a:endParaRPr lang="ru-RU" dirty="0" smtClean="0">
              <a:solidFill>
                <a:srgbClr val="333399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asyen.ru/_ld/197/17858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5786" y="1428736"/>
            <a:ext cx="73581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  <a:latin typeface="Century" pitchFamily="18" charset="0"/>
              </a:rPr>
              <a:t>На первых этапах своего применения сравнительный метод исчерпывался зрительным сопоставлением объектов и явлений, затем стали анализироваться словесные и картографические образы. В обоих случаях сравнивались преимущественно формы объектов, их внешние признаки, т. е. сравнение было </a:t>
            </a:r>
            <a:r>
              <a:rPr lang="ru-RU" i="1" dirty="0" smtClean="0">
                <a:solidFill>
                  <a:srgbClr val="FF0000"/>
                </a:solidFill>
                <a:latin typeface="Century" pitchFamily="18" charset="0"/>
              </a:rPr>
              <a:t>морфологическим. </a:t>
            </a:r>
            <a:endParaRPr lang="en-US" i="1" dirty="0" smtClean="0">
              <a:solidFill>
                <a:srgbClr val="FF0000"/>
              </a:solidFill>
              <a:latin typeface="Century" pitchFamily="18" charset="0"/>
            </a:endParaRPr>
          </a:p>
          <a:p>
            <a:pPr algn="ctr"/>
            <a:endParaRPr lang="en-US" i="1" dirty="0" smtClean="0">
              <a:solidFill>
                <a:srgbClr val="660066"/>
              </a:solidFill>
              <a:latin typeface="Century" pitchFamily="18" charset="0"/>
            </a:endParaRPr>
          </a:p>
          <a:p>
            <a:pPr algn="ctr"/>
            <a:r>
              <a:rPr lang="ru-RU" dirty="0" smtClean="0">
                <a:solidFill>
                  <a:srgbClr val="660066"/>
                </a:solidFill>
                <a:latin typeface="Century" pitchFamily="18" charset="0"/>
              </a:rPr>
              <a:t>В дальнейшем, с развитием геохимического, геофизического и аэрокосмических методов, появилась возможность и необходимость использования сравнительного метода для характеристики процес­сов и их интенсивности, для изучения взаимосвязей между различными объектами природы, т.е. для изучения </a:t>
            </a:r>
            <a:r>
              <a:rPr lang="ru-RU" i="1" dirty="0" smtClean="0">
                <a:solidFill>
                  <a:srgbClr val="FF0000"/>
                </a:solidFill>
                <a:latin typeface="Century" pitchFamily="18" charset="0"/>
              </a:rPr>
              <a:t>сущности </a:t>
            </a:r>
            <a:r>
              <a:rPr lang="ru-RU" dirty="0" smtClean="0">
                <a:solidFill>
                  <a:srgbClr val="FF0000"/>
                </a:solidFill>
                <a:latin typeface="Century" pitchFamily="18" charset="0"/>
              </a:rPr>
              <a:t>ПТК. </a:t>
            </a:r>
            <a:endParaRPr lang="ru-RU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kb156nach.ucoz.ru/novaya_4/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348" y="1737075"/>
            <a:ext cx="77153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Century" pitchFamily="18" charset="0"/>
              </a:rPr>
              <a:t>Различают два основных аспекта применения 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Century" pitchFamily="18" charset="0"/>
              </a:rPr>
              <a:t>сравнительно-географического метода: </a:t>
            </a:r>
          </a:p>
          <a:p>
            <a:pPr algn="ctr"/>
            <a:endParaRPr lang="ru-RU" sz="2000" i="1" dirty="0" smtClean="0">
              <a:latin typeface="Century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Century" pitchFamily="18" charset="0"/>
              </a:rPr>
              <a:t>Первый аспект </a:t>
            </a:r>
            <a:r>
              <a:rPr lang="ru-RU" sz="2000" dirty="0" smtClean="0">
                <a:solidFill>
                  <a:srgbClr val="660066"/>
                </a:solidFill>
                <a:latin typeface="Century" pitchFamily="18" charset="0"/>
              </a:rPr>
              <a:t>связан с использованием умозаключений по аналогии (метод аналогий). Он заключается в сопоставлении слабо изученного или неизвестного объекта с хорошо изученным.</a:t>
            </a:r>
          </a:p>
          <a:p>
            <a:pPr algn="ctr"/>
            <a:endParaRPr lang="ru-RU" sz="2000" dirty="0" smtClean="0">
              <a:solidFill>
                <a:srgbClr val="660066"/>
              </a:solidFill>
              <a:latin typeface="Century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Century" pitchFamily="18" charset="0"/>
              </a:rPr>
              <a:t>Второй аспект </a:t>
            </a:r>
            <a:r>
              <a:rPr lang="ru-RU" sz="2000" dirty="0" smtClean="0">
                <a:solidFill>
                  <a:srgbClr val="660066"/>
                </a:solidFill>
                <a:latin typeface="Century" pitchFamily="18" charset="0"/>
              </a:rPr>
              <a:t>состоит в исследовании одинаково изученных объектов.</a:t>
            </a:r>
          </a:p>
          <a:p>
            <a:pPr algn="ctr"/>
            <a:endParaRPr lang="ru-RU" sz="2000" dirty="0">
              <a:latin typeface="Century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ylik.ru/uploads/posts/2010-06/1275561676_10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2976" y="928670"/>
            <a:ext cx="68580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Century" pitchFamily="18" charset="0"/>
              </a:rPr>
              <a:t>Исторический метод  </a:t>
            </a:r>
            <a:r>
              <a:rPr lang="ru-RU" sz="2000" dirty="0" smtClean="0">
                <a:solidFill>
                  <a:srgbClr val="FFFF00"/>
                </a:solidFill>
                <a:latin typeface="Century" pitchFamily="18" charset="0"/>
              </a:rPr>
              <a:t>познания природы также один из тради­ционных методов географических исследований, хотя он сформировался значительно позднее сравнительного и картографического методов и в значительной мере опирается на них.</a:t>
            </a:r>
          </a:p>
          <a:p>
            <a:pPr algn="ctr"/>
            <a:endParaRPr lang="ru-RU" sz="2000" dirty="0" smtClean="0">
              <a:solidFill>
                <a:srgbClr val="FFFF00"/>
              </a:solidFill>
              <a:latin typeface="Century" pitchFamily="18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Century" pitchFamily="18" charset="0"/>
              </a:rPr>
              <a:t>Возникновение исторического метода стало возможным лишь в </a:t>
            </a:r>
            <a:r>
              <a:rPr lang="en-US" sz="2000" dirty="0" smtClean="0">
                <a:solidFill>
                  <a:srgbClr val="FFFF00"/>
                </a:solidFill>
                <a:latin typeface="Century" pitchFamily="18" charset="0"/>
              </a:rPr>
              <a:t>XVIII</a:t>
            </a:r>
            <a:r>
              <a:rPr lang="ru-RU" sz="2000" dirty="0" smtClean="0">
                <a:solidFill>
                  <a:srgbClr val="FFFF00"/>
                </a:solidFill>
                <a:latin typeface="Century" pitchFamily="18" charset="0"/>
              </a:rPr>
              <a:t>столетии, когда распространилось представление об изменчивости природы поверхности Земли.</a:t>
            </a:r>
          </a:p>
          <a:p>
            <a:pPr algn="ctr"/>
            <a:endParaRPr lang="ru-RU" sz="2000" dirty="0" smtClean="0">
              <a:solidFill>
                <a:srgbClr val="FFFF00"/>
              </a:solidFill>
              <a:latin typeface="Century" pitchFamily="18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Century" pitchFamily="18" charset="0"/>
              </a:rPr>
              <a:t>Исторический метод играет решающую роль во всех случаях, когда исследуемые объекты и процессы требуют своего рассмотрения в развитии и становлении, поэтому он является од­ним из основных методов комплексной физической географии.</a:t>
            </a:r>
            <a:endParaRPr lang="ru-RU" sz="2000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yanaschkola.yourtalent.ru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142852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Century" pitchFamily="18" charset="0"/>
              </a:rPr>
              <a:t>Задача исторического анализа в комплексных физико-географических исследованиях — проследить становление современных черт природы Земли, установить исходное состояние того или иного ПТК и ряд его конкретных переходных состояний (стадий развития), изучить современное состояние как результат произошедших изменений, выявить движущие силы и условия процесса развития.</a:t>
            </a:r>
            <a:endParaRPr lang="ru-RU" sz="2000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050A97-0172-406D-8D4B-8B268A9D3521}"/>
</file>

<file path=customXml/itemProps2.xml><?xml version="1.0" encoding="utf-8"?>
<ds:datastoreItem xmlns:ds="http://schemas.openxmlformats.org/officeDocument/2006/customXml" ds:itemID="{9B76DF6A-F7F5-400A-89E8-BDE2EE5FFAC3}"/>
</file>

<file path=customXml/itemProps3.xml><?xml version="1.0" encoding="utf-8"?>
<ds:datastoreItem xmlns:ds="http://schemas.openxmlformats.org/officeDocument/2006/customXml" ds:itemID="{10E7A9DE-2B20-40B0-9FAA-93A72B13D0B8}"/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1396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Классификация методов  по историческому принципу</vt:lpstr>
      <vt:lpstr>Презентация PowerPoint</vt:lpstr>
      <vt:lpstr>Традиционные методы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Картографический  метод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методов  по историческому принципу</dc:title>
  <dc:creator>Marina Tomash</dc:creator>
  <cp:lastModifiedBy>Marina</cp:lastModifiedBy>
  <cp:revision>30</cp:revision>
  <dcterms:created xsi:type="dcterms:W3CDTF">2015-01-20T09:47:23Z</dcterms:created>
  <dcterms:modified xsi:type="dcterms:W3CDTF">2015-12-01T16:47:09Z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